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3"/>
  </p:notesMasterIdLst>
  <p:sldIdLst>
    <p:sldId id="263" r:id="rId2"/>
  </p:sldIdLst>
  <p:sldSz cx="6858000" cy="12192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6723" autoAdjust="0"/>
  </p:normalViewPr>
  <p:slideViewPr>
    <p:cSldViewPr snapToGrid="0">
      <p:cViewPr varScale="1">
        <p:scale>
          <a:sx n="61" d="100"/>
          <a:sy n="61" d="100"/>
        </p:scale>
        <p:origin x="2004" y="90"/>
      </p:cViewPr>
      <p:guideLst>
        <p:guide orient="horz" pos="384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5029"/>
          </a:xfrm>
          <a:prstGeom prst="rect">
            <a:avLst/>
          </a:prstGeom>
        </p:spPr>
        <p:txBody>
          <a:bodyPr vert="horz" lIns="91432" tIns="45715" rIns="91432"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5029"/>
          </a:xfrm>
          <a:prstGeom prst="rect">
            <a:avLst/>
          </a:prstGeom>
        </p:spPr>
        <p:txBody>
          <a:bodyPr vert="horz" lIns="91432" tIns="45715" rIns="91432" bIns="45715" rtlCol="0"/>
          <a:lstStyle>
            <a:lvl1pPr algn="r">
              <a:defRPr sz="1200"/>
            </a:lvl1pPr>
          </a:lstStyle>
          <a:p>
            <a:fld id="{FE77DC81-4290-467D-AC78-CE40475C2CF5}" type="datetimeFigureOut">
              <a:rPr kumimoji="1" lang="ja-JP" altLang="en-US" smtClean="0"/>
              <a:t>2024/3/8</a:t>
            </a:fld>
            <a:endParaRPr kumimoji="1" lang="ja-JP" altLang="en-US"/>
          </a:p>
        </p:txBody>
      </p:sp>
      <p:sp>
        <p:nvSpPr>
          <p:cNvPr id="4" name="スライド イメージ プレースホルダー 3"/>
          <p:cNvSpPr>
            <a:spLocks noGrp="1" noRot="1" noChangeAspect="1"/>
          </p:cNvSpPr>
          <p:nvPr>
            <p:ph type="sldImg" idx="2"/>
          </p:nvPr>
        </p:nvSpPr>
        <p:spPr>
          <a:xfrm>
            <a:off x="2432050" y="1233488"/>
            <a:ext cx="1871663" cy="3328987"/>
          </a:xfrm>
          <a:prstGeom prst="rect">
            <a:avLst/>
          </a:prstGeom>
          <a:noFill/>
          <a:ln w="12700">
            <a:solidFill>
              <a:prstClr val="black"/>
            </a:solidFill>
          </a:ln>
        </p:spPr>
        <p:txBody>
          <a:bodyPr vert="horz" lIns="91432" tIns="45715" rIns="91432" bIns="45715"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1"/>
          </a:xfrm>
          <a:prstGeom prst="rect">
            <a:avLst/>
          </a:prstGeom>
        </p:spPr>
        <p:txBody>
          <a:bodyPr vert="horz" lIns="91432" tIns="45715" rIns="91432"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1432" tIns="45715" rIns="91432"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1432" tIns="45715" rIns="91432" bIns="45715" rtlCol="0" anchor="b"/>
          <a:lstStyle>
            <a:lvl1pPr algn="r">
              <a:defRPr sz="1200"/>
            </a:lvl1pPr>
          </a:lstStyle>
          <a:p>
            <a:fld id="{478E7874-8DCE-448B-A3E4-FA34F9BAB328}" type="slidenum">
              <a:rPr kumimoji="1" lang="ja-JP" altLang="en-US" smtClean="0"/>
              <a:t>‹#›</a:t>
            </a:fld>
            <a:endParaRPr kumimoji="1" lang="ja-JP" altLang="en-US"/>
          </a:p>
        </p:txBody>
      </p:sp>
    </p:spTree>
    <p:extLst>
      <p:ext uri="{BB962C8B-B14F-4D97-AF65-F5344CB8AC3E}">
        <p14:creationId xmlns:p14="http://schemas.microsoft.com/office/powerpoint/2010/main" val="30944520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995312"/>
            <a:ext cx="5143500" cy="4244622"/>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6403623"/>
            <a:ext cx="5143500" cy="2943577"/>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5C692C3-D3E4-4731-BBE8-0D3EE34A811A}" type="datetimeFigureOut">
              <a:rPr kumimoji="1" lang="ja-JP" altLang="en-US" smtClean="0"/>
              <a:t>2024/3/8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2334680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C692C3-D3E4-4731-BBE8-0D3EE34A811A}" type="datetimeFigureOut">
              <a:rPr kumimoji="1" lang="ja-JP" altLang="en-US" smtClean="0"/>
              <a:t>2024/3/8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2759502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649111"/>
            <a:ext cx="1478756" cy="10332156"/>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649111"/>
            <a:ext cx="4350544" cy="1033215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C692C3-D3E4-4731-BBE8-0D3EE34A811A}" type="datetimeFigureOut">
              <a:rPr kumimoji="1" lang="ja-JP" altLang="en-US" smtClean="0"/>
              <a:t>2024/3/8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818748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C692C3-D3E4-4731-BBE8-0D3EE34A811A}" type="datetimeFigureOut">
              <a:rPr kumimoji="1" lang="ja-JP" altLang="en-US" smtClean="0"/>
              <a:t>2024/3/8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1558694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3039535"/>
            <a:ext cx="5915025" cy="5071532"/>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8159046"/>
            <a:ext cx="5915025" cy="266699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5C692C3-D3E4-4731-BBE8-0D3EE34A811A}" type="datetimeFigureOut">
              <a:rPr kumimoji="1" lang="ja-JP" altLang="en-US" smtClean="0"/>
              <a:t>2024/3/8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2921086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3245556"/>
            <a:ext cx="2914650" cy="77357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3245556"/>
            <a:ext cx="2914650" cy="77357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5C692C3-D3E4-4731-BBE8-0D3EE34A811A}" type="datetimeFigureOut">
              <a:rPr kumimoji="1" lang="ja-JP" altLang="en-US" smtClean="0"/>
              <a:t>2024/3/8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1944193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9112"/>
            <a:ext cx="5915025" cy="2356556"/>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988734"/>
            <a:ext cx="2901255"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4453467"/>
            <a:ext cx="2901255" cy="655037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988734"/>
            <a:ext cx="2915543"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4453467"/>
            <a:ext cx="2915543" cy="655037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5C692C3-D3E4-4731-BBE8-0D3EE34A811A}" type="datetimeFigureOut">
              <a:rPr kumimoji="1" lang="ja-JP" altLang="en-US" smtClean="0"/>
              <a:t>2024/3/8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2519444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5C692C3-D3E4-4731-BBE8-0D3EE34A811A}" type="datetimeFigureOut">
              <a:rPr kumimoji="1" lang="ja-JP" altLang="en-US" smtClean="0"/>
              <a:t>2024/3/8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3074631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5C692C3-D3E4-4731-BBE8-0D3EE34A811A}" type="datetimeFigureOut">
              <a:rPr kumimoji="1" lang="ja-JP" altLang="en-US" smtClean="0"/>
              <a:t>2024/3/8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1255335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812800"/>
            <a:ext cx="2211883" cy="28448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755423"/>
            <a:ext cx="3471863" cy="8664222"/>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3657600"/>
            <a:ext cx="2211883"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5C692C3-D3E4-4731-BBE8-0D3EE34A811A}" type="datetimeFigureOut">
              <a:rPr kumimoji="1" lang="ja-JP" altLang="en-US" smtClean="0"/>
              <a:t>2024/3/8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2350773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812800"/>
            <a:ext cx="2211883" cy="28448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755423"/>
            <a:ext cx="3471863" cy="8664222"/>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3657600"/>
            <a:ext cx="2211883"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5C692C3-D3E4-4731-BBE8-0D3EE34A811A}" type="datetimeFigureOut">
              <a:rPr kumimoji="1" lang="ja-JP" altLang="en-US" smtClean="0"/>
              <a:t>2024/3/8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3403514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649112"/>
            <a:ext cx="5915025" cy="2356556"/>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11300179"/>
            <a:ext cx="1543050" cy="649111"/>
          </a:xfrm>
          <a:prstGeom prst="rect">
            <a:avLst/>
          </a:prstGeom>
        </p:spPr>
        <p:txBody>
          <a:bodyPr vert="horz" lIns="91440" tIns="45720" rIns="91440" bIns="45720" rtlCol="0" anchor="ctr"/>
          <a:lstStyle>
            <a:lvl1pPr algn="l">
              <a:defRPr sz="675">
                <a:solidFill>
                  <a:schemeClr val="tx1">
                    <a:tint val="75000"/>
                  </a:schemeClr>
                </a:solidFill>
              </a:defRPr>
            </a:lvl1pPr>
          </a:lstStyle>
          <a:p>
            <a:fld id="{75C692C3-D3E4-4731-BBE8-0D3EE34A811A}" type="datetimeFigureOut">
              <a:rPr kumimoji="1" lang="ja-JP" altLang="en-US" smtClean="0"/>
              <a:t>2024/3/8</a:t>
            </a:fld>
            <a:endParaRPr kumimoji="1" lang="ja-JP" altLang="en-US"/>
          </a:p>
        </p:txBody>
      </p:sp>
      <p:sp>
        <p:nvSpPr>
          <p:cNvPr id="5" name="フッター プレースホルダー 4"/>
          <p:cNvSpPr>
            <a:spLocks noGrp="1"/>
          </p:cNvSpPr>
          <p:nvPr>
            <p:ph type="ftr" sz="quarter" idx="3"/>
          </p:nvPr>
        </p:nvSpPr>
        <p:spPr>
          <a:xfrm>
            <a:off x="2271713" y="11300179"/>
            <a:ext cx="2314575" cy="649111"/>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11300179"/>
            <a:ext cx="1543050" cy="649111"/>
          </a:xfrm>
          <a:prstGeom prst="rect">
            <a:avLst/>
          </a:prstGeom>
        </p:spPr>
        <p:txBody>
          <a:bodyPr vert="horz" lIns="91440" tIns="45720" rIns="91440" bIns="45720" rtlCol="0" anchor="ctr"/>
          <a:lstStyle>
            <a:lvl1pPr algn="r">
              <a:defRPr sz="675">
                <a:solidFill>
                  <a:schemeClr val="tx1">
                    <a:tint val="75000"/>
                  </a:schemeClr>
                </a:solidFill>
              </a:defRPr>
            </a:lvl1p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393406517"/>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22030" y="947719"/>
            <a:ext cx="6136261" cy="646331"/>
          </a:xfrm>
          <a:prstGeom prst="rect">
            <a:avLst/>
          </a:prstGeom>
          <a:solidFill>
            <a:schemeClr val="accent6">
              <a:lumMod val="40000"/>
              <a:lumOff val="60000"/>
            </a:schemeClr>
          </a:solidFill>
          <a:ln w="12700">
            <a:solidFill>
              <a:schemeClr val="tx2"/>
            </a:solidFill>
          </a:ln>
        </p:spPr>
        <p:txBody>
          <a:bodyPr wrap="square" rtlCol="0" anchor="ctr">
            <a:spAutoFit/>
          </a:bodyPr>
          <a:lstStyle/>
          <a:p>
            <a:pPr algn="ctr">
              <a:lnSpc>
                <a:spcPct val="150000"/>
              </a:lnSpc>
            </a:pPr>
            <a:r>
              <a:rPr kumimoji="1" lang="ja-JP" altLang="en-US" sz="2400" b="1" dirty="0" smtClean="0">
                <a:latin typeface="+mj-lt"/>
              </a:rPr>
              <a:t>生活家電の購入に対する支援制度について</a:t>
            </a:r>
            <a:endParaRPr kumimoji="1" lang="en-US" altLang="ja-JP" sz="2400" b="1" dirty="0" smtClean="0">
              <a:latin typeface="+mj-lt"/>
            </a:endParaRPr>
          </a:p>
        </p:txBody>
      </p:sp>
      <p:sp>
        <p:nvSpPr>
          <p:cNvPr id="4" name="テキスト ボックス 3"/>
          <p:cNvSpPr txBox="1"/>
          <p:nvPr/>
        </p:nvSpPr>
        <p:spPr>
          <a:xfrm>
            <a:off x="419099" y="1837141"/>
            <a:ext cx="6139193" cy="615553"/>
          </a:xfrm>
          <a:prstGeom prst="rect">
            <a:avLst/>
          </a:prstGeom>
          <a:noFill/>
          <a:ln>
            <a:solidFill>
              <a:schemeClr val="tx2"/>
            </a:solidFill>
          </a:ln>
        </p:spPr>
        <p:txBody>
          <a:bodyPr wrap="square" rtlCol="0">
            <a:spAutoFit/>
          </a:bodyPr>
          <a:lstStyle/>
          <a:p>
            <a:endParaRPr kumimoji="1" lang="en-US" altLang="ja-JP" sz="1200" dirty="0" smtClean="0"/>
          </a:p>
          <a:p>
            <a:r>
              <a:rPr kumimoji="1" lang="ja-JP" altLang="en-US" sz="1100" dirty="0" smtClean="0">
                <a:latin typeface="メイリオ" panose="020B0604030504040204" pitchFamily="50" charset="-128"/>
                <a:ea typeface="メイリオ" panose="020B0604030504040204" pitchFamily="50" charset="-128"/>
              </a:rPr>
              <a:t>令和</a:t>
            </a:r>
            <a:r>
              <a:rPr kumimoji="1" lang="en-US" altLang="ja-JP" sz="1100" dirty="0" smtClean="0">
                <a:latin typeface="メイリオ" panose="020B0604030504040204" pitchFamily="50" charset="-128"/>
                <a:ea typeface="メイリオ" panose="020B0604030504040204" pitchFamily="50" charset="-128"/>
              </a:rPr>
              <a:t>6</a:t>
            </a:r>
            <a:r>
              <a:rPr kumimoji="1" lang="ja-JP" altLang="en-US" sz="1100" dirty="0" smtClean="0">
                <a:latin typeface="メイリオ" panose="020B0604030504040204" pitchFamily="50" charset="-128"/>
                <a:ea typeface="メイリオ" panose="020B0604030504040204" pitchFamily="50" charset="-128"/>
              </a:rPr>
              <a:t>年能登半島地震により被災し、応急仮設住宅（賃貸型応急仮設住宅や市営住宅）に入居する方に対して、</a:t>
            </a:r>
            <a:r>
              <a:rPr kumimoji="1" lang="ja-JP" altLang="en-US" sz="1100" u="sng" dirty="0" smtClean="0">
                <a:latin typeface="メイリオ" panose="020B0604030504040204" pitchFamily="50" charset="-128"/>
                <a:ea typeface="メイリオ" panose="020B0604030504040204" pitchFamily="50" charset="-128"/>
              </a:rPr>
              <a:t>洗濯機、冷蔵庫、テレビ</a:t>
            </a:r>
            <a:r>
              <a:rPr kumimoji="1" lang="ja-JP" altLang="en-US" sz="1100" dirty="0" smtClean="0">
                <a:latin typeface="メイリオ" panose="020B0604030504040204" pitchFamily="50" charset="-128"/>
                <a:ea typeface="メイリオ" panose="020B0604030504040204" pitchFamily="50" charset="-128"/>
              </a:rPr>
              <a:t>の購入支援をおこないます</a:t>
            </a:r>
            <a:endParaRPr kumimoji="1" lang="ja-JP" altLang="en-US" sz="1100"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403215" y="4165764"/>
            <a:ext cx="6151541" cy="1938992"/>
          </a:xfrm>
          <a:prstGeom prst="rect">
            <a:avLst/>
          </a:prstGeom>
          <a:noFill/>
          <a:ln>
            <a:noFill/>
          </a:ln>
        </p:spPr>
        <p:txBody>
          <a:bodyPr wrap="square" rtlCol="0">
            <a:spAutoFit/>
          </a:bodyPr>
          <a:lstStyle/>
          <a:p>
            <a:r>
              <a:rPr kumimoji="1" lang="ja-JP" altLang="en-US" sz="1200" b="1" dirty="0" smtClean="0"/>
              <a:t>　</a:t>
            </a:r>
            <a:r>
              <a:rPr kumimoji="1" lang="ja-JP" altLang="en-US" sz="1200" b="1" dirty="0" smtClean="0">
                <a:latin typeface="メイリオ" panose="020B0604030504040204" pitchFamily="50" charset="-128"/>
                <a:ea typeface="メイリオ" panose="020B0604030504040204" pitchFamily="50" charset="-128"/>
              </a:rPr>
              <a:t>洗濯機・冷蔵庫・テレビ</a:t>
            </a:r>
            <a:endParaRPr kumimoji="1" lang="en-US" altLang="ja-JP" sz="1200" b="1"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中古品・リース品も対象</a:t>
            </a:r>
            <a:r>
              <a:rPr lang="ja-JP" altLang="en-US" sz="1200" dirty="0">
                <a:latin typeface="メイリオ" panose="020B0604030504040204" pitchFamily="50" charset="-128"/>
                <a:ea typeface="メイリオ" panose="020B0604030504040204" pitchFamily="50" charset="-128"/>
              </a:rPr>
              <a:t>に</a:t>
            </a:r>
            <a:r>
              <a:rPr lang="ja-JP" altLang="en-US" sz="1200" dirty="0" smtClean="0">
                <a:latin typeface="メイリオ" panose="020B0604030504040204" pitchFamily="50" charset="-128"/>
                <a:ea typeface="メイリオ" panose="020B0604030504040204" pitchFamily="50" charset="-128"/>
              </a:rPr>
              <a:t>なります</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　</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上記以外の家電は対象になりません</a:t>
            </a:r>
            <a:endParaRPr kumimoji="1" lang="en-US" altLang="ja-JP" sz="1200" dirty="0" smtClean="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　家電</a:t>
            </a:r>
            <a:r>
              <a:rPr lang="en-US" altLang="ja-JP" sz="1200" dirty="0">
                <a:latin typeface="メイリオ" panose="020B0604030504040204" pitchFamily="50" charset="-128"/>
                <a:ea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rPr>
              <a:t>点につき</a:t>
            </a:r>
            <a:r>
              <a:rPr lang="ja-JP" altLang="en-US" sz="1200" b="1" dirty="0">
                <a:latin typeface="メイリオ" panose="020B0604030504040204" pitchFamily="50" charset="-128"/>
                <a:ea typeface="メイリオ" panose="020B0604030504040204" pitchFamily="50" charset="-128"/>
              </a:rPr>
              <a:t>最大</a:t>
            </a:r>
            <a:r>
              <a:rPr lang="en-US" altLang="ja-JP" sz="1200" b="1" dirty="0">
                <a:latin typeface="メイリオ" panose="020B0604030504040204" pitchFamily="50" charset="-128"/>
                <a:ea typeface="メイリオ" panose="020B0604030504040204" pitchFamily="50" charset="-128"/>
              </a:rPr>
              <a:t>6</a:t>
            </a:r>
            <a:r>
              <a:rPr lang="ja-JP" altLang="en-US" sz="1200" b="1" dirty="0">
                <a:latin typeface="メイリオ" panose="020B0604030504040204" pitchFamily="50" charset="-128"/>
                <a:ea typeface="メイリオ" panose="020B0604030504040204" pitchFamily="50" charset="-128"/>
              </a:rPr>
              <a:t>万円</a:t>
            </a:r>
            <a:r>
              <a:rPr lang="ja-JP" altLang="en-US" sz="1200" dirty="0">
                <a:latin typeface="メイリオ" panose="020B0604030504040204" pitchFamily="50" charset="-128"/>
                <a:ea typeface="メイリオ" panose="020B0604030504040204" pitchFamily="50" charset="-128"/>
              </a:rPr>
              <a:t>（消費税を含みます）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rPr>
              <a:t>戸あたり</a:t>
            </a:r>
            <a:r>
              <a:rPr lang="ja-JP" altLang="en-US" sz="1200" b="1" dirty="0">
                <a:latin typeface="メイリオ" panose="020B0604030504040204" pitchFamily="50" charset="-128"/>
                <a:ea typeface="メイリオ" panose="020B0604030504040204" pitchFamily="50" charset="-128"/>
              </a:rPr>
              <a:t>総額</a:t>
            </a:r>
            <a:r>
              <a:rPr lang="en-US" altLang="ja-JP" sz="1200" b="1" dirty="0">
                <a:latin typeface="メイリオ" panose="020B0604030504040204" pitchFamily="50" charset="-128"/>
                <a:ea typeface="メイリオ" panose="020B0604030504040204" pitchFamily="50" charset="-128"/>
              </a:rPr>
              <a:t>13</a:t>
            </a:r>
            <a:r>
              <a:rPr lang="ja-JP" altLang="en-US" sz="1200" b="1" dirty="0">
                <a:latin typeface="メイリオ" panose="020B0604030504040204" pitchFamily="50" charset="-128"/>
                <a:ea typeface="メイリオ" panose="020B0604030504040204" pitchFamily="50" charset="-128"/>
              </a:rPr>
              <a:t>万円</a:t>
            </a:r>
            <a:r>
              <a:rPr lang="ja-JP" altLang="en-US" sz="1200" dirty="0">
                <a:latin typeface="メイリオ" panose="020B0604030504040204" pitchFamily="50" charset="-128"/>
                <a:ea typeface="メイリオ" panose="020B0604030504040204" pitchFamily="50" charset="-128"/>
              </a:rPr>
              <a:t>（送料、設置料、消費税を含みます）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rPr>
              <a:t>戸あたり各家電</a:t>
            </a:r>
            <a:r>
              <a:rPr lang="en-US" altLang="ja-JP" sz="1200" dirty="0">
                <a:latin typeface="メイリオ" panose="020B0604030504040204" pitchFamily="50" charset="-128"/>
                <a:ea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rPr>
              <a:t>点まで、最大</a:t>
            </a:r>
            <a:r>
              <a:rPr lang="en-US" altLang="ja-JP" sz="1200" dirty="0">
                <a:latin typeface="メイリオ" panose="020B0604030504040204" pitchFamily="50" charset="-128"/>
                <a:ea typeface="メイリオ" panose="020B0604030504040204" pitchFamily="50" charset="-128"/>
              </a:rPr>
              <a:t>3</a:t>
            </a:r>
            <a:r>
              <a:rPr lang="ja-JP" altLang="en-US" sz="1200" dirty="0">
                <a:latin typeface="メイリオ" panose="020B0604030504040204" pitchFamily="50" charset="-128"/>
                <a:ea typeface="メイリオ" panose="020B0604030504040204" pitchFamily="50" charset="-128"/>
              </a:rPr>
              <a:t>点　</a:t>
            </a:r>
          </a:p>
          <a:p>
            <a:endParaRPr kumimoji="1" lang="en-US" altLang="ja-JP" sz="1200" b="1" dirty="0" smtClean="0"/>
          </a:p>
          <a:p>
            <a:endParaRPr lang="en-US" altLang="ja-JP" sz="1200" b="1" dirty="0"/>
          </a:p>
          <a:p>
            <a:r>
              <a:rPr kumimoji="1" lang="ja-JP" altLang="en-US" sz="1200" b="1" dirty="0" smtClean="0"/>
              <a:t>　　</a:t>
            </a:r>
            <a:endParaRPr kumimoji="1" lang="ja-JP" altLang="en-US" sz="1200" b="1" dirty="0"/>
          </a:p>
        </p:txBody>
      </p:sp>
      <p:sp>
        <p:nvSpPr>
          <p:cNvPr id="7" name="角丸四角形 6"/>
          <p:cNvSpPr/>
          <p:nvPr/>
        </p:nvSpPr>
        <p:spPr>
          <a:xfrm>
            <a:off x="422025" y="1670563"/>
            <a:ext cx="1741034" cy="34237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500" b="1" dirty="0" smtClean="0">
                <a:solidFill>
                  <a:schemeClr val="tx1"/>
                </a:solidFill>
              </a:rPr>
              <a:t>1</a:t>
            </a:r>
            <a:r>
              <a:rPr lang="ja-JP" altLang="en-US" sz="1500" dirty="0" smtClean="0">
                <a:solidFill>
                  <a:schemeClr val="tx1"/>
                </a:solidFill>
              </a:rPr>
              <a:t>　</a:t>
            </a:r>
            <a:r>
              <a:rPr lang="ja-JP" altLang="en-US" sz="1500" b="1" dirty="0" smtClean="0">
                <a:solidFill>
                  <a:schemeClr val="tx1"/>
                </a:solidFill>
              </a:rPr>
              <a:t>支援の趣旨</a:t>
            </a:r>
            <a:endParaRPr kumimoji="1" lang="en-US" altLang="ja-JP" sz="1500" b="1" dirty="0" smtClean="0">
              <a:solidFill>
                <a:schemeClr val="tx1"/>
              </a:solidFill>
            </a:endParaRPr>
          </a:p>
        </p:txBody>
      </p:sp>
      <p:sp>
        <p:nvSpPr>
          <p:cNvPr id="10" name="テキスト ボックス 9"/>
          <p:cNvSpPr txBox="1"/>
          <p:nvPr/>
        </p:nvSpPr>
        <p:spPr>
          <a:xfrm>
            <a:off x="409081" y="2642683"/>
            <a:ext cx="6156284" cy="1123384"/>
          </a:xfrm>
          <a:prstGeom prst="rect">
            <a:avLst/>
          </a:prstGeom>
          <a:noFill/>
          <a:ln>
            <a:solidFill>
              <a:schemeClr val="tx2"/>
            </a:solidFill>
          </a:ln>
        </p:spPr>
        <p:txBody>
          <a:bodyPr wrap="square" rtlCol="0">
            <a:spAutoFit/>
          </a:bodyPr>
          <a:lstStyle/>
          <a:p>
            <a:endParaRPr lang="en-US" altLang="ja-JP" sz="1200" dirty="0"/>
          </a:p>
          <a:p>
            <a:endParaRPr kumimoji="1"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❶　応急仮設住宅に入居する者</a:t>
            </a:r>
            <a:endParaRPr kumimoji="1"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❷　目的外使用として</a:t>
            </a:r>
            <a:r>
              <a:rPr lang="ja-JP" altLang="en-US" sz="1100" dirty="0">
                <a:latin typeface="メイリオ" panose="020B0604030504040204" pitchFamily="50" charset="-128"/>
                <a:ea typeface="メイリオ" panose="020B0604030504040204" pitchFamily="50" charset="-128"/>
              </a:rPr>
              <a:t>市営</a:t>
            </a:r>
            <a:r>
              <a:rPr lang="ja-JP" altLang="en-US" sz="1100" dirty="0" smtClean="0">
                <a:latin typeface="メイリオ" panose="020B0604030504040204" pitchFamily="50" charset="-128"/>
                <a:ea typeface="メイリオ" panose="020B0604030504040204" pitchFamily="50" charset="-128"/>
              </a:rPr>
              <a:t>住宅に一時入居する者</a:t>
            </a:r>
            <a:endParaRPr kumimoji="1"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❸　賃貸型応急住宅（みなし仮設住宅）に入居する者</a:t>
            </a:r>
            <a:endParaRPr kumimoji="1" lang="en-US" altLang="ja-JP" sz="1100" dirty="0" smtClean="0">
              <a:latin typeface="メイリオ" panose="020B0604030504040204" pitchFamily="50" charset="-128"/>
              <a:ea typeface="メイリオ" panose="020B0604030504040204" pitchFamily="50" charset="-128"/>
            </a:endParaRPr>
          </a:p>
          <a:p>
            <a:endParaRPr kumimoji="1" lang="ja-JP" altLang="en-US" sz="1100" b="1" dirty="0"/>
          </a:p>
        </p:txBody>
      </p:sp>
      <p:sp>
        <p:nvSpPr>
          <p:cNvPr id="11" name="角丸四角形 10"/>
          <p:cNvSpPr/>
          <p:nvPr/>
        </p:nvSpPr>
        <p:spPr>
          <a:xfrm>
            <a:off x="388327" y="2504531"/>
            <a:ext cx="2992315" cy="38863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500" b="1" dirty="0" smtClean="0">
                <a:solidFill>
                  <a:schemeClr val="tx1"/>
                </a:solidFill>
              </a:rPr>
              <a:t>2</a:t>
            </a:r>
            <a:r>
              <a:rPr lang="ja-JP" altLang="en-US" sz="1500" b="1" dirty="0" smtClean="0">
                <a:solidFill>
                  <a:schemeClr val="tx1"/>
                </a:solidFill>
              </a:rPr>
              <a:t>　対象者</a:t>
            </a:r>
            <a:endParaRPr kumimoji="1" lang="en-US" altLang="ja-JP" sz="1500" b="1" dirty="0" smtClean="0">
              <a:solidFill>
                <a:schemeClr val="tx1"/>
              </a:solidFill>
            </a:endParaRPr>
          </a:p>
        </p:txBody>
      </p:sp>
      <p:sp>
        <p:nvSpPr>
          <p:cNvPr id="13" name="正方形/長方形 12"/>
          <p:cNvSpPr/>
          <p:nvPr/>
        </p:nvSpPr>
        <p:spPr>
          <a:xfrm>
            <a:off x="387104" y="4030347"/>
            <a:ext cx="6151542" cy="71966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399679" y="3686876"/>
            <a:ext cx="6158614" cy="47888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500" dirty="0" smtClean="0">
              <a:solidFill>
                <a:schemeClr val="tx1"/>
              </a:solidFill>
            </a:endParaRPr>
          </a:p>
        </p:txBody>
      </p:sp>
      <p:sp>
        <p:nvSpPr>
          <p:cNvPr id="3" name="テキスト ボックス 2"/>
          <p:cNvSpPr txBox="1"/>
          <p:nvPr/>
        </p:nvSpPr>
        <p:spPr>
          <a:xfrm>
            <a:off x="388327" y="3770601"/>
            <a:ext cx="6363682" cy="338554"/>
          </a:xfrm>
          <a:prstGeom prst="rect">
            <a:avLst/>
          </a:prstGeom>
          <a:noFill/>
          <a:ln>
            <a:noFill/>
          </a:ln>
        </p:spPr>
        <p:txBody>
          <a:bodyPr wrap="square" rtlCol="0">
            <a:spAutoFit/>
          </a:bodyPr>
          <a:lstStyle/>
          <a:p>
            <a:r>
              <a:rPr lang="en-US" altLang="ja-JP" sz="1600" b="1" dirty="0"/>
              <a:t>3</a:t>
            </a:r>
            <a:r>
              <a:rPr lang="ja-JP" altLang="en-US" sz="1600" b="1" dirty="0"/>
              <a:t>　</a:t>
            </a:r>
            <a:r>
              <a:rPr lang="ja-JP" altLang="en-US" sz="1600" b="1" dirty="0" smtClean="0"/>
              <a:t>対象家電 及び 支援金額（上限）</a:t>
            </a:r>
            <a:endParaRPr lang="en-US" altLang="ja-JP" sz="1400" b="1" dirty="0"/>
          </a:p>
        </p:txBody>
      </p:sp>
      <p:sp>
        <p:nvSpPr>
          <p:cNvPr id="96" name="テキスト ボックス 95"/>
          <p:cNvSpPr txBox="1"/>
          <p:nvPr/>
        </p:nvSpPr>
        <p:spPr>
          <a:xfrm>
            <a:off x="415875" y="5336532"/>
            <a:ext cx="6020971" cy="276999"/>
          </a:xfrm>
          <a:prstGeom prst="rect">
            <a:avLst/>
          </a:prstGeom>
          <a:noFill/>
          <a:ln>
            <a:noFill/>
          </a:ln>
        </p:spPr>
        <p:txBody>
          <a:bodyPr wrap="square" rtlCol="0">
            <a:spAutoFit/>
          </a:bodyPr>
          <a:lstStyle/>
          <a:p>
            <a:r>
              <a:rPr kumimoji="1" lang="ja-JP" altLang="en-US" sz="1200" b="1" dirty="0" smtClean="0"/>
              <a:t>　</a:t>
            </a:r>
            <a:endParaRPr kumimoji="1" lang="ja-JP" altLang="en-US" sz="1200" b="1" dirty="0"/>
          </a:p>
        </p:txBody>
      </p:sp>
      <p:sp>
        <p:nvSpPr>
          <p:cNvPr id="106" name="テキスト ボックス 105"/>
          <p:cNvSpPr txBox="1"/>
          <p:nvPr/>
        </p:nvSpPr>
        <p:spPr>
          <a:xfrm>
            <a:off x="396142" y="5993603"/>
            <a:ext cx="6156284" cy="615553"/>
          </a:xfrm>
          <a:prstGeom prst="rect">
            <a:avLst/>
          </a:prstGeom>
          <a:noFill/>
          <a:ln>
            <a:noFill/>
          </a:ln>
        </p:spPr>
        <p:txBody>
          <a:bodyPr wrap="square" rtlCol="0">
            <a:spAutoFit/>
          </a:bodyPr>
          <a:lstStyle/>
          <a:p>
            <a:endParaRPr kumimoji="1" lang="en-US" altLang="ja-JP" sz="1200" dirty="0" smtClean="0"/>
          </a:p>
          <a:p>
            <a:r>
              <a:rPr lang="ja-JP" altLang="en-US" sz="1100" dirty="0">
                <a:latin typeface="メイリオ" panose="020B0604030504040204" pitchFamily="50" charset="-128"/>
                <a:ea typeface="メイリオ" panose="020B0604030504040204" pitchFamily="50" charset="-128"/>
              </a:rPr>
              <a:t>❶　入居者が各自で対象家電を調達・設置し、自治体から経費の支弁を受ける</a:t>
            </a:r>
            <a:r>
              <a:rPr lang="ja-JP" altLang="en-US" sz="1100" dirty="0" smtClean="0">
                <a:latin typeface="メイリオ" panose="020B0604030504040204" pitchFamily="50" charset="-128"/>
                <a:ea typeface="メイリオ" panose="020B0604030504040204" pitchFamily="50" charset="-128"/>
              </a:rPr>
              <a:t>方法</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❷</a:t>
            </a:r>
            <a:r>
              <a:rPr lang="ja-JP" altLang="en-US" sz="1100" dirty="0" smtClean="0">
                <a:latin typeface="メイリオ" panose="020B0604030504040204" pitchFamily="50" charset="-128"/>
                <a:ea typeface="メイリオ" panose="020B0604030504040204" pitchFamily="50" charset="-128"/>
              </a:rPr>
              <a:t>　自治体が対象家電を調達する</a:t>
            </a:r>
            <a:r>
              <a:rPr lang="ja-JP" altLang="en-US" sz="1100" dirty="0" smtClean="0">
                <a:latin typeface="メイリオ" panose="020B0604030504040204" pitchFamily="50" charset="-128"/>
                <a:ea typeface="メイリオ" panose="020B0604030504040204" pitchFamily="50" charset="-128"/>
              </a:rPr>
              <a:t>方法</a:t>
            </a:r>
            <a:endParaRPr kumimoji="1" lang="ja-JP" altLang="en-US" sz="1100" b="1" dirty="0"/>
          </a:p>
        </p:txBody>
      </p:sp>
      <p:sp>
        <p:nvSpPr>
          <p:cNvPr id="100" name="角丸四角形 99"/>
          <p:cNvSpPr/>
          <p:nvPr/>
        </p:nvSpPr>
        <p:spPr>
          <a:xfrm>
            <a:off x="406751" y="5637409"/>
            <a:ext cx="6158614" cy="47888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500" dirty="0" smtClean="0">
              <a:solidFill>
                <a:schemeClr val="tx1"/>
              </a:solidFill>
            </a:endParaRPr>
          </a:p>
        </p:txBody>
      </p:sp>
      <p:sp>
        <p:nvSpPr>
          <p:cNvPr id="101" name="テキスト ボックス 100"/>
          <p:cNvSpPr txBox="1"/>
          <p:nvPr/>
        </p:nvSpPr>
        <p:spPr>
          <a:xfrm>
            <a:off x="380241" y="5714437"/>
            <a:ext cx="6363682" cy="338554"/>
          </a:xfrm>
          <a:prstGeom prst="rect">
            <a:avLst/>
          </a:prstGeom>
          <a:noFill/>
          <a:ln>
            <a:noFill/>
          </a:ln>
        </p:spPr>
        <p:txBody>
          <a:bodyPr wrap="square" rtlCol="0">
            <a:spAutoFit/>
          </a:bodyPr>
          <a:lstStyle/>
          <a:p>
            <a:r>
              <a:rPr lang="en-US" altLang="ja-JP" sz="1600" b="1" dirty="0" smtClean="0"/>
              <a:t>4</a:t>
            </a:r>
            <a:r>
              <a:rPr lang="ja-JP" altLang="en-US" sz="1600" b="1" dirty="0"/>
              <a:t>　</a:t>
            </a:r>
            <a:r>
              <a:rPr lang="ja-JP" altLang="en-US" sz="1600" b="1" dirty="0" smtClean="0"/>
              <a:t>支援方法</a:t>
            </a:r>
            <a:endParaRPr lang="en-US" altLang="ja-JP" sz="1400" b="1" dirty="0"/>
          </a:p>
        </p:txBody>
      </p:sp>
      <p:sp>
        <p:nvSpPr>
          <p:cNvPr id="112" name="角丸四角形 111"/>
          <p:cNvSpPr/>
          <p:nvPr/>
        </p:nvSpPr>
        <p:spPr>
          <a:xfrm>
            <a:off x="410853" y="6755093"/>
            <a:ext cx="6158614" cy="47888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500" dirty="0" smtClean="0">
              <a:solidFill>
                <a:schemeClr val="tx1"/>
              </a:solidFill>
            </a:endParaRPr>
          </a:p>
        </p:txBody>
      </p:sp>
      <p:sp>
        <p:nvSpPr>
          <p:cNvPr id="113" name="テキスト ボックス 112"/>
          <p:cNvSpPr txBox="1"/>
          <p:nvPr/>
        </p:nvSpPr>
        <p:spPr>
          <a:xfrm>
            <a:off x="427505" y="6843836"/>
            <a:ext cx="6363682" cy="338554"/>
          </a:xfrm>
          <a:prstGeom prst="rect">
            <a:avLst/>
          </a:prstGeom>
          <a:noFill/>
          <a:ln>
            <a:noFill/>
          </a:ln>
        </p:spPr>
        <p:txBody>
          <a:bodyPr wrap="square" rtlCol="0">
            <a:spAutoFit/>
          </a:bodyPr>
          <a:lstStyle/>
          <a:p>
            <a:r>
              <a:rPr lang="en-US" altLang="ja-JP" sz="1600" b="1" dirty="0" smtClean="0"/>
              <a:t>5</a:t>
            </a:r>
            <a:r>
              <a:rPr lang="ja-JP" altLang="en-US" sz="1600" b="1" dirty="0"/>
              <a:t>　</a:t>
            </a:r>
            <a:r>
              <a:rPr lang="ja-JP" altLang="en-US" sz="1600" b="1" dirty="0" smtClean="0"/>
              <a:t>申請に必要なもの</a:t>
            </a:r>
            <a:endParaRPr lang="en-US" altLang="ja-JP" sz="1400" b="1" dirty="0"/>
          </a:p>
        </p:txBody>
      </p:sp>
      <p:sp>
        <p:nvSpPr>
          <p:cNvPr id="114" name="テキスト ボックス 113"/>
          <p:cNvSpPr txBox="1"/>
          <p:nvPr/>
        </p:nvSpPr>
        <p:spPr>
          <a:xfrm>
            <a:off x="419867" y="7094760"/>
            <a:ext cx="6156284" cy="4001095"/>
          </a:xfrm>
          <a:prstGeom prst="rect">
            <a:avLst/>
          </a:prstGeom>
          <a:noFill/>
          <a:ln>
            <a:noFill/>
          </a:ln>
        </p:spPr>
        <p:txBody>
          <a:bodyPr wrap="square" rtlCol="0">
            <a:spAutoFit/>
          </a:bodyPr>
          <a:lstStyle/>
          <a:p>
            <a:endParaRPr kumimoji="1" lang="en-US" altLang="ja-JP" sz="1200" b="1" dirty="0" smtClean="0">
              <a:latin typeface="メイリオ" panose="020B0604030504040204" pitchFamily="50" charset="-128"/>
              <a:ea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rPr>
              <a:t>申請者</a:t>
            </a:r>
            <a:r>
              <a:rPr lang="ja-JP" altLang="en-US" sz="1100" dirty="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入居の契約者本人</a:t>
            </a:r>
            <a:endParaRPr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申請者本人の書類を代理人が提出する場合は、申請者本人からの委任状</a:t>
            </a:r>
            <a:r>
              <a:rPr lang="en-US"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別添③</a:t>
            </a:r>
            <a:r>
              <a:rPr lang="en-US" altLang="ja-JP" sz="11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及び代理人の身分証明書が必要</a:t>
            </a:r>
            <a:endParaRPr kumimoji="1" lang="en-US" altLang="ja-JP" sz="1100" dirty="0" smtClean="0">
              <a:latin typeface="メイリオ" panose="020B0604030504040204" pitchFamily="50" charset="-128"/>
              <a:ea typeface="メイリオ" panose="020B0604030504040204" pitchFamily="50" charset="-128"/>
            </a:endParaRPr>
          </a:p>
          <a:p>
            <a:endParaRPr lang="en-US" altLang="ja-JP" sz="1100" b="1" dirty="0">
              <a:latin typeface="メイリオ" panose="020B0604030504040204" pitchFamily="50" charset="-128"/>
              <a:ea typeface="メイリオ" panose="020B0604030504040204" pitchFamily="50" charset="-128"/>
            </a:endParaRPr>
          </a:p>
          <a:p>
            <a:r>
              <a:rPr kumimoji="1" lang="ja-JP" altLang="en-US" sz="1100" b="1" dirty="0" smtClean="0">
                <a:latin typeface="メイリオ" panose="020B0604030504040204" pitchFamily="50" charset="-128"/>
                <a:ea typeface="メイリオ" panose="020B0604030504040204" pitchFamily="50" charset="-128"/>
              </a:rPr>
              <a:t>必要なものは</a:t>
            </a:r>
            <a:endParaRPr kumimoji="1" lang="en-US" altLang="ja-JP" sz="1100" b="1" dirty="0" smtClean="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❶　自身で対象家電を</a:t>
            </a:r>
            <a:r>
              <a:rPr lang="ja-JP" altLang="en-US" sz="1100" dirty="0" smtClean="0">
                <a:latin typeface="メイリオ" panose="020B0604030504040204" pitchFamily="50" charset="-128"/>
                <a:ea typeface="メイリオ" panose="020B0604030504040204" pitchFamily="50" charset="-128"/>
              </a:rPr>
              <a:t>購入・設置</a:t>
            </a:r>
            <a:r>
              <a:rPr lang="ja-JP" altLang="en-US" sz="1100" dirty="0">
                <a:latin typeface="メイリオ" panose="020B0604030504040204" pitchFamily="50" charset="-128"/>
                <a:ea typeface="メイリオ" panose="020B0604030504040204" pitchFamily="50" charset="-128"/>
              </a:rPr>
              <a:t>し、後日、市から経費を</a:t>
            </a:r>
            <a:r>
              <a:rPr lang="ja-JP" altLang="en-US" sz="1100" dirty="0" smtClean="0">
                <a:latin typeface="メイリオ" panose="020B0604030504040204" pitchFamily="50" charset="-128"/>
                <a:ea typeface="メイリオ" panose="020B0604030504040204" pitchFamily="50" charset="-128"/>
              </a:rPr>
              <a:t>受け取る</a:t>
            </a:r>
            <a:r>
              <a:rPr lang="ja-JP" altLang="en-US" sz="1100" dirty="0">
                <a:latin typeface="メイリオ" panose="020B0604030504040204" pitchFamily="50" charset="-128"/>
                <a:ea typeface="メイリオ" panose="020B0604030504040204" pitchFamily="50" charset="-128"/>
              </a:rPr>
              <a:t>場合</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・申請書</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別添②</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　・本人確認書類（写し）　・賃貸型応急住宅三者契約書（写し）</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・家電購入に係る品目や金額の分かるレシートや領収書及び家電の種類が分かる</a:t>
            </a:r>
            <a:r>
              <a:rPr lang="ja-JP" altLang="en-US" sz="1100" dirty="0" smtClean="0">
                <a:latin typeface="メイリオ" panose="020B0604030504040204" pitchFamily="50" charset="-128"/>
                <a:ea typeface="メイリオ" panose="020B0604030504040204" pitchFamily="50" charset="-128"/>
              </a:rPr>
              <a:t>書類</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・住宅に設置したことがわかる書類</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・受取口座を確認できる書類（写し</a:t>
            </a:r>
            <a:r>
              <a:rPr lang="ja-JP" altLang="en-US" sz="1100" dirty="0" smtClean="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❷　市</a:t>
            </a:r>
            <a:r>
              <a:rPr lang="ja-JP" altLang="en-US" sz="1100" dirty="0" smtClean="0">
                <a:latin typeface="メイリオ" panose="020B0604030504040204" pitchFamily="50" charset="-128"/>
                <a:ea typeface="メイリオ" panose="020B0604030504040204" pitchFamily="50" charset="-128"/>
              </a:rPr>
              <a:t>に対象家電の</a:t>
            </a:r>
            <a:r>
              <a:rPr lang="ja-JP" altLang="en-US" sz="1100" dirty="0">
                <a:latin typeface="メイリオ" panose="020B0604030504040204" pitchFamily="50" charset="-128"/>
                <a:ea typeface="メイリオ" panose="020B0604030504040204" pitchFamily="50" charset="-128"/>
              </a:rPr>
              <a:t>購入</a:t>
            </a:r>
            <a:r>
              <a:rPr lang="ja-JP" altLang="en-US" sz="1100" dirty="0" smtClean="0">
                <a:latin typeface="メイリオ" panose="020B0604030504040204" pitchFamily="50" charset="-128"/>
                <a:ea typeface="メイリオ" panose="020B0604030504040204" pitchFamily="50" charset="-128"/>
              </a:rPr>
              <a:t>を依頼する場合</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・申請書</a:t>
            </a:r>
            <a:r>
              <a:rPr lang="en-US" altLang="ja-JP" sz="1100" dirty="0" smtClean="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別添①</a:t>
            </a:r>
            <a:r>
              <a:rPr lang="en-US"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　・本人確認書類（写し）　・賃貸型応急住宅三者契約書</a:t>
            </a:r>
            <a:r>
              <a:rPr lang="ja-JP" altLang="en-US" sz="1100" dirty="0">
                <a:latin typeface="メイリオ" panose="020B0604030504040204" pitchFamily="50" charset="-128"/>
                <a:ea typeface="メイリオ" panose="020B0604030504040204" pitchFamily="50" charset="-128"/>
              </a:rPr>
              <a:t>（写し）</a:t>
            </a:r>
            <a:endParaRPr lang="en-US" altLang="ja-JP" sz="1100" dirty="0">
              <a:latin typeface="メイリオ" panose="020B0604030504040204" pitchFamily="50" charset="-128"/>
              <a:ea typeface="メイリオ" panose="020B0604030504040204" pitchFamily="50" charset="-128"/>
            </a:endParaRPr>
          </a:p>
          <a:p>
            <a:r>
              <a:rPr lang="en-US"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メーカーや製品、仕様の指定はできません。</a:t>
            </a:r>
            <a:endParaRPr lang="en-US" altLang="ja-JP" sz="1100" dirty="0" smtClean="0">
              <a:latin typeface="メイリオ" panose="020B0604030504040204" pitchFamily="50" charset="-128"/>
              <a:ea typeface="メイリオ" panose="020B0604030504040204" pitchFamily="50" charset="-128"/>
            </a:endParaRPr>
          </a:p>
          <a:p>
            <a:endParaRPr lang="en-US" altLang="ja-JP" sz="1100" b="1" dirty="0" smtClean="0">
              <a:latin typeface="メイリオ" panose="020B0604030504040204" pitchFamily="50" charset="-128"/>
              <a:ea typeface="メイリオ" panose="020B0604030504040204" pitchFamily="50" charset="-128"/>
            </a:endParaRPr>
          </a:p>
          <a:p>
            <a:r>
              <a:rPr lang="en-US" altLang="ja-JP" sz="1100" b="1" dirty="0" smtClean="0">
                <a:latin typeface="メイリオ" panose="020B0604030504040204" pitchFamily="50" charset="-128"/>
                <a:ea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rPr>
              <a:t>注意</a:t>
            </a:r>
            <a:r>
              <a:rPr lang="en-US" altLang="ja-JP" sz="1100" b="1" dirty="0" smtClean="0">
                <a:latin typeface="メイリオ" panose="020B0604030504040204" pitchFamily="50" charset="-128"/>
                <a:ea typeface="メイリオ" panose="020B0604030504040204" pitchFamily="50" charset="-128"/>
              </a:rPr>
              <a:t>】</a:t>
            </a:r>
          </a:p>
          <a:p>
            <a:r>
              <a:rPr lang="ja-JP" altLang="en-US" sz="1100" dirty="0" smtClean="0">
                <a:latin typeface="メイリオ" panose="020B0604030504040204" pitchFamily="50" charset="-128"/>
                <a:ea typeface="メイリオ" panose="020B0604030504040204" pitchFamily="50" charset="-128"/>
              </a:rPr>
              <a:t>　①令和</a:t>
            </a:r>
            <a:r>
              <a:rPr lang="en-US" altLang="ja-JP" sz="1100" dirty="0" smtClean="0">
                <a:latin typeface="メイリオ" panose="020B0604030504040204" pitchFamily="50" charset="-128"/>
                <a:ea typeface="メイリオ" panose="020B0604030504040204" pitchFamily="50" charset="-128"/>
              </a:rPr>
              <a:t>6</a:t>
            </a:r>
            <a:r>
              <a:rPr lang="ja-JP" altLang="en-US" sz="1100" dirty="0" smtClean="0">
                <a:latin typeface="メイリオ" panose="020B0604030504040204" pitchFamily="50" charset="-128"/>
                <a:ea typeface="メイリオ" panose="020B0604030504040204" pitchFamily="50" charset="-128"/>
              </a:rPr>
              <a:t>年</a:t>
            </a:r>
            <a:r>
              <a:rPr lang="en-US" altLang="ja-JP" sz="1100" dirty="0" smtClean="0">
                <a:latin typeface="メイリオ" panose="020B0604030504040204" pitchFamily="50" charset="-128"/>
                <a:ea typeface="メイリオ" panose="020B0604030504040204" pitchFamily="50" charset="-128"/>
              </a:rPr>
              <a:t>1</a:t>
            </a:r>
            <a:r>
              <a:rPr lang="ja-JP" altLang="en-US" sz="1100" dirty="0" smtClean="0">
                <a:latin typeface="メイリオ" panose="020B0604030504040204" pitchFamily="50" charset="-128"/>
                <a:ea typeface="メイリオ" panose="020B0604030504040204" pitchFamily="50" charset="-128"/>
              </a:rPr>
              <a:t>月</a:t>
            </a:r>
            <a:r>
              <a:rPr lang="en-US" altLang="ja-JP" sz="1100" dirty="0" smtClean="0">
                <a:latin typeface="メイリオ" panose="020B0604030504040204" pitchFamily="50" charset="-128"/>
                <a:ea typeface="メイリオ" panose="020B0604030504040204" pitchFamily="50" charset="-128"/>
              </a:rPr>
              <a:t>1</a:t>
            </a:r>
            <a:r>
              <a:rPr lang="ja-JP" altLang="en-US" sz="1100" dirty="0" smtClean="0">
                <a:latin typeface="メイリオ" panose="020B0604030504040204" pitchFamily="50" charset="-128"/>
                <a:ea typeface="メイリオ" panose="020B0604030504040204" pitchFamily="50" charset="-128"/>
              </a:rPr>
              <a:t>日以降の調達であること</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②対象家電の調達・設置であること</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③同家電の調達・設置に要した</a:t>
            </a:r>
            <a:r>
              <a:rPr lang="ja-JP" altLang="en-US" sz="1100" dirty="0">
                <a:latin typeface="メイリオ" panose="020B0604030504040204" pitchFamily="50" charset="-128"/>
                <a:ea typeface="メイリオ" panose="020B0604030504040204" pitchFamily="50" charset="-128"/>
              </a:rPr>
              <a:t>費用</a:t>
            </a:r>
            <a:r>
              <a:rPr lang="ja-JP" altLang="en-US" sz="1100" dirty="0" smtClean="0">
                <a:latin typeface="メイリオ" panose="020B0604030504040204" pitchFamily="50" charset="-128"/>
                <a:ea typeface="メイリオ" panose="020B0604030504040204" pitchFamily="50" charset="-128"/>
              </a:rPr>
              <a:t>であるこ</a:t>
            </a:r>
            <a:r>
              <a:rPr lang="ja-JP" altLang="en-US" sz="1100" dirty="0">
                <a:latin typeface="メイリオ" panose="020B0604030504040204" pitchFamily="50" charset="-128"/>
                <a:ea typeface="メイリオ" panose="020B0604030504040204" pitchFamily="50" charset="-128"/>
              </a:rPr>
              <a:t>と</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④申請者または同居している者が調達したこと又は入居する住宅に設置されたこと</a:t>
            </a:r>
            <a:endParaRPr lang="en-US" altLang="ja-JP" sz="1100" dirty="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購入物</a:t>
            </a:r>
            <a:r>
              <a:rPr lang="ja-JP" altLang="en-US" sz="1100" dirty="0">
                <a:latin typeface="メイリオ" panose="020B0604030504040204" pitchFamily="50" charset="-128"/>
                <a:ea typeface="メイリオ" panose="020B0604030504040204" pitchFamily="50" charset="-128"/>
              </a:rPr>
              <a:t>が不明確</a:t>
            </a:r>
            <a:r>
              <a:rPr lang="ja-JP" altLang="en-US" sz="1100" dirty="0" smtClean="0">
                <a:latin typeface="メイリオ" panose="020B0604030504040204" pitchFamily="50" charset="-128"/>
                <a:ea typeface="メイリオ" panose="020B0604030504040204" pitchFamily="50" charset="-128"/>
              </a:rPr>
              <a:t>なレシートや領収書</a:t>
            </a:r>
            <a:r>
              <a:rPr lang="ja-JP" altLang="en-US" sz="1100" dirty="0">
                <a:latin typeface="メイリオ" panose="020B0604030504040204" pitchFamily="50" charset="-128"/>
                <a:ea typeface="メイリオ" panose="020B0604030504040204" pitchFamily="50" charset="-128"/>
              </a:rPr>
              <a:t>は不可</a:t>
            </a:r>
            <a:r>
              <a:rPr lang="ja-JP" altLang="en-US" sz="1100" dirty="0" smtClean="0"/>
              <a:t>。</a:t>
            </a:r>
            <a:endParaRPr lang="en-US" altLang="ja-JP" sz="1100" dirty="0" smtClean="0"/>
          </a:p>
          <a:p>
            <a:r>
              <a:rPr lang="ja-JP" altLang="en-US" sz="1100" b="1" dirty="0"/>
              <a:t>　</a:t>
            </a:r>
            <a:r>
              <a:rPr lang="ja-JP" altLang="en-US" sz="1100" b="1" dirty="0" smtClean="0"/>
              <a:t>　</a:t>
            </a:r>
            <a:endParaRPr kumimoji="1" lang="ja-JP" altLang="en-US" sz="1100" b="1" dirty="0"/>
          </a:p>
        </p:txBody>
      </p:sp>
      <p:sp>
        <p:nvSpPr>
          <p:cNvPr id="20" name="テキスト ボックス 19"/>
          <p:cNvSpPr txBox="1"/>
          <p:nvPr/>
        </p:nvSpPr>
        <p:spPr>
          <a:xfrm>
            <a:off x="387104" y="10945649"/>
            <a:ext cx="6151542" cy="307777"/>
          </a:xfrm>
          <a:prstGeom prst="rect">
            <a:avLst/>
          </a:prstGeom>
          <a:solidFill>
            <a:schemeClr val="accent6">
              <a:lumMod val="20000"/>
              <a:lumOff val="80000"/>
            </a:schemeClr>
          </a:solidFill>
          <a:ln>
            <a:solidFill>
              <a:schemeClr val="tx2"/>
            </a:solidFill>
          </a:ln>
        </p:spPr>
        <p:txBody>
          <a:bodyPr wrap="square" rtlCol="0">
            <a:spAutoFit/>
          </a:bodyPr>
          <a:lstStyle/>
          <a:p>
            <a:pPr algn="ctr"/>
            <a:r>
              <a:rPr kumimoji="1" lang="en-US" altLang="ja-JP" sz="1400" b="1" dirty="0" smtClean="0">
                <a:latin typeface="+mn-ea"/>
              </a:rPr>
              <a:t>【</a:t>
            </a:r>
            <a:r>
              <a:rPr kumimoji="1" lang="ja-JP" altLang="en-US" sz="1400" b="1" dirty="0" smtClean="0">
                <a:latin typeface="+mn-ea"/>
              </a:rPr>
              <a:t>お問合せ</a:t>
            </a:r>
            <a:r>
              <a:rPr lang="ja-JP" altLang="en-US" sz="1400" b="1" dirty="0" smtClean="0">
                <a:latin typeface="+mn-ea"/>
              </a:rPr>
              <a:t>・申請先</a:t>
            </a:r>
            <a:r>
              <a:rPr kumimoji="1" lang="en-US" altLang="ja-JP" sz="1400" b="1" dirty="0" smtClean="0">
                <a:latin typeface="+mn-ea"/>
              </a:rPr>
              <a:t>】</a:t>
            </a:r>
            <a:r>
              <a:rPr kumimoji="1" lang="ja-JP" altLang="en-US" sz="1400" b="1" dirty="0" smtClean="0">
                <a:latin typeface="+mn-ea"/>
              </a:rPr>
              <a:t>かほく市役所 防災環境対策課　℡</a:t>
            </a:r>
            <a:r>
              <a:rPr kumimoji="1" lang="en-US" altLang="ja-JP" sz="1400" b="1" dirty="0" smtClean="0">
                <a:latin typeface="+mn-ea"/>
              </a:rPr>
              <a:t>076-283-7124</a:t>
            </a:r>
            <a:endParaRPr kumimoji="1" lang="ja-JP" altLang="en-US" sz="1400" b="1" dirty="0">
              <a:latin typeface="+mn-ea"/>
            </a:endParaRP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05698" y="4437798"/>
            <a:ext cx="537544" cy="537544"/>
          </a:xfrm>
          <a:prstGeom prst="rect">
            <a:avLst/>
          </a:prstGeom>
        </p:spPr>
      </p:pic>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1151" y="4531234"/>
            <a:ext cx="770735" cy="875106"/>
          </a:xfrm>
          <a:prstGeom prst="rect">
            <a:avLst/>
          </a:prstGeom>
        </p:spPr>
      </p:pic>
      <p:pic>
        <p:nvPicPr>
          <p:cNvPr id="9" name="図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5042" y="4388321"/>
            <a:ext cx="844309" cy="1074994"/>
          </a:xfrm>
          <a:prstGeom prst="rect">
            <a:avLst/>
          </a:prstGeom>
        </p:spPr>
      </p:pic>
    </p:spTree>
    <p:extLst>
      <p:ext uri="{BB962C8B-B14F-4D97-AF65-F5344CB8AC3E}">
        <p14:creationId xmlns:p14="http://schemas.microsoft.com/office/powerpoint/2010/main" val="2894516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a:solidFill>
            <a:schemeClr val="tx2"/>
          </a:solidFill>
        </a:ln>
      </a:spPr>
      <a:bodyPr wrap="square" rtlCol="0">
        <a:spAutoFit/>
      </a:bodyPr>
      <a:lstStyle>
        <a:defPPr>
          <a:defRPr kumimoji="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1942</TotalTime>
  <Words>475</Words>
  <Application>Microsoft Office PowerPoint</Application>
  <PresentationFormat>ワイド画面</PresentationFormat>
  <Paragraphs>50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かほく市防災フェスタinイオンモール</dc:title>
  <dc:creator>Windows ユーザー</dc:creator>
  <cp:lastModifiedBy>Windows ユーザー</cp:lastModifiedBy>
  <cp:revision>167</cp:revision>
  <cp:lastPrinted>2024-02-20T12:00:11Z</cp:lastPrinted>
  <dcterms:created xsi:type="dcterms:W3CDTF">2022-09-01T02:31:16Z</dcterms:created>
  <dcterms:modified xsi:type="dcterms:W3CDTF">2024-03-08T02:19:38Z</dcterms:modified>
</cp:coreProperties>
</file>